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4"/>
  </p:notesMasterIdLst>
  <p:sldIdLst>
    <p:sldId id="260" r:id="rId3"/>
    <p:sldId id="262" r:id="rId4"/>
    <p:sldId id="788" r:id="rId5"/>
    <p:sldId id="806" r:id="rId6"/>
    <p:sldId id="812" r:id="rId7"/>
    <p:sldId id="804" r:id="rId8"/>
    <p:sldId id="805" r:id="rId9"/>
    <p:sldId id="815" r:id="rId10"/>
    <p:sldId id="818" r:id="rId11"/>
    <p:sldId id="819" r:id="rId12"/>
    <p:sldId id="820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0154"/>
    <a:srgbClr val="CBCBCB"/>
    <a:srgbClr val="E7E7E7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15" autoAdjust="0"/>
    <p:restoredTop sz="93076" autoAdjust="0"/>
  </p:normalViewPr>
  <p:slideViewPr>
    <p:cSldViewPr snapToGrid="0">
      <p:cViewPr varScale="1">
        <p:scale>
          <a:sx n="126" d="100"/>
          <a:sy n="126" d="100"/>
        </p:scale>
        <p:origin x="1944" y="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0789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158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275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2022-11-21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51519"/>
            <a:ext cx="850186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설치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server#226 &gt;&gt;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vast/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active_learning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patch_recommendation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4962573" y="184053"/>
          <a:ext cx="4069098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307">
                  <a:extLst>
                    <a:ext uri="{9D8B030D-6E8A-4147-A177-3AD203B41FA5}">
                      <a16:colId xmlns:a16="http://schemas.microsoft.com/office/drawing/2014/main" val="4082675543"/>
                    </a:ext>
                  </a:extLst>
                </a:gridCol>
                <a:gridCol w="2307720">
                  <a:extLst>
                    <a:ext uri="{9D8B030D-6E8A-4147-A177-3AD203B41FA5}">
                      <a16:colId xmlns:a16="http://schemas.microsoft.com/office/drawing/2014/main" val="2503052484"/>
                    </a:ext>
                  </a:extLst>
                </a:gridCol>
                <a:gridCol w="717071">
                  <a:extLst>
                    <a:ext uri="{9D8B030D-6E8A-4147-A177-3AD203B41FA5}">
                      <a16:colId xmlns:a16="http://schemas.microsoft.com/office/drawing/2014/main" val="710204177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</a:t>
                      </a:r>
                      <a:b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</a:b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~15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771743"/>
                  </a:ext>
                </a:extLst>
              </a:tr>
            </a:tbl>
          </a:graphicData>
        </a:graphic>
      </p:graphicFrame>
      <p:pic>
        <p:nvPicPr>
          <p:cNvPr id="17" name="그림 16"/>
          <p:cNvPicPr/>
          <p:nvPr/>
        </p:nvPicPr>
        <p:blipFill>
          <a:blip r:embed="rId3"/>
          <a:stretch>
            <a:fillRect/>
          </a:stretch>
        </p:blipFill>
        <p:spPr>
          <a:xfrm>
            <a:off x="608041" y="1244289"/>
            <a:ext cx="4878359" cy="1086921"/>
          </a:xfrm>
          <a:prstGeom prst="rect">
            <a:avLst/>
          </a:prstGeom>
        </p:spPr>
      </p:pic>
      <p:pic>
        <p:nvPicPr>
          <p:cNvPr id="18" name="그림 17"/>
          <p:cNvPicPr/>
          <p:nvPr/>
        </p:nvPicPr>
        <p:blipFill>
          <a:blip r:embed="rId4"/>
          <a:stretch>
            <a:fillRect/>
          </a:stretch>
        </p:blipFill>
        <p:spPr>
          <a:xfrm>
            <a:off x="486699" y="2972974"/>
            <a:ext cx="5943600" cy="366395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246206" y="2463675"/>
            <a:ext cx="8501868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terminal &gt; go to file location &gt; “python3 main.py”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46206" y="3582140"/>
            <a:ext cx="833144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Result: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패치 정보가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[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recommed_patch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]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테이블에 복사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,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추천된 패치가 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oracle_selection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의 코드를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로 변경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 되지 않은 경우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0) </a:t>
            </a:r>
          </a:p>
        </p:txBody>
      </p:sp>
      <p:pic>
        <p:nvPicPr>
          <p:cNvPr id="21" name="그림 20"/>
          <p:cNvPicPr/>
          <p:nvPr/>
        </p:nvPicPr>
        <p:blipFill>
          <a:blip r:embed="rId5"/>
          <a:stretch>
            <a:fillRect/>
          </a:stretch>
        </p:blipFill>
        <p:spPr>
          <a:xfrm>
            <a:off x="372641" y="4733046"/>
            <a:ext cx="7455962" cy="1533411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295486" y="5672747"/>
            <a:ext cx="7533117" cy="34235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08693" y="6300796"/>
            <a:ext cx="6099612" cy="557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코드는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메뉴얼하게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세팅된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슬라이드로 테스트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씨젠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테스트 데이터의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anatomy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정보와의 구분을 위해서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Test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값으로 </a:t>
            </a:r>
            <a:r>
              <a:rPr lang="en-US" altLang="ko-KR" sz="1100" dirty="0" err="1" smtClean="0">
                <a:latin typeface="Calibri" panose="020F0502020204030204" pitchFamily="34" charset="0"/>
                <a:cs typeface="Cordia New"/>
              </a:rPr>
              <a:t>incert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1829771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1820" y="422647"/>
            <a:ext cx="8501868" cy="37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설치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4962573" y="184053"/>
          <a:ext cx="4069098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307">
                  <a:extLst>
                    <a:ext uri="{9D8B030D-6E8A-4147-A177-3AD203B41FA5}">
                      <a16:colId xmlns:a16="http://schemas.microsoft.com/office/drawing/2014/main" val="4082675543"/>
                    </a:ext>
                  </a:extLst>
                </a:gridCol>
                <a:gridCol w="2307720">
                  <a:extLst>
                    <a:ext uri="{9D8B030D-6E8A-4147-A177-3AD203B41FA5}">
                      <a16:colId xmlns:a16="http://schemas.microsoft.com/office/drawing/2014/main" val="2503052484"/>
                    </a:ext>
                  </a:extLst>
                </a:gridCol>
                <a:gridCol w="717071">
                  <a:extLst>
                    <a:ext uri="{9D8B030D-6E8A-4147-A177-3AD203B41FA5}">
                      <a16:colId xmlns:a16="http://schemas.microsoft.com/office/drawing/2014/main" val="710204177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</a:t>
                      </a:r>
                      <a:b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</a:b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~15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77174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372641" y="908278"/>
            <a:ext cx="833144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Result: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패치 정보가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[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recommed_patch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]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테이블에 복사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,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추천된 패치가 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oracle_selection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의 코드를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로 변경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 되지 않은 경우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0) </a:t>
            </a:r>
          </a:p>
        </p:txBody>
      </p:sp>
      <p:pic>
        <p:nvPicPr>
          <p:cNvPr id="21" name="그림 20"/>
          <p:cNvPicPr/>
          <p:nvPr/>
        </p:nvPicPr>
        <p:blipFill>
          <a:blip r:embed="rId3"/>
          <a:stretch>
            <a:fillRect/>
          </a:stretch>
        </p:blipFill>
        <p:spPr>
          <a:xfrm>
            <a:off x="499076" y="2059184"/>
            <a:ext cx="7455962" cy="1533411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421921" y="2998885"/>
            <a:ext cx="7533117" cy="34235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3198" y="6110120"/>
            <a:ext cx="6099612" cy="557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코드는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메뉴얼하게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세팅된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슬라이드로 테스트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씨젠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테스트 데이터의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anatomy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정보와의 구분을 위해서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Test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값으로 </a:t>
            </a:r>
            <a:r>
              <a:rPr lang="en-US" altLang="ko-KR" sz="1100" dirty="0" err="1" smtClean="0">
                <a:latin typeface="Calibri" panose="020F0502020204030204" pitchFamily="34" charset="0"/>
                <a:cs typeface="Cordia New"/>
              </a:rPr>
              <a:t>incert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rcRect l="22638" t="1716"/>
          <a:stretch/>
        </p:blipFill>
        <p:spPr>
          <a:xfrm>
            <a:off x="5087704" y="3878616"/>
            <a:ext cx="3813612" cy="249503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6268624" y="4353660"/>
            <a:ext cx="1072578" cy="108940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174376" y="4353660"/>
            <a:ext cx="1072578" cy="1089404"/>
          </a:xfrm>
          <a:prstGeom prst="rect">
            <a:avLst/>
          </a:prstGeom>
          <a:noFill/>
          <a:ln w="28575">
            <a:solidFill>
              <a:srgbClr val="4401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362872" y="4353660"/>
            <a:ext cx="1072578" cy="1089404"/>
          </a:xfrm>
          <a:prstGeom prst="rect">
            <a:avLst/>
          </a:prstGeom>
          <a:noFill/>
          <a:ln w="28575">
            <a:solidFill>
              <a:srgbClr val="4401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/>
          <p:cNvCxnSpPr/>
          <p:nvPr/>
        </p:nvCxnSpPr>
        <p:spPr>
          <a:xfrm flipV="1">
            <a:off x="3284906" y="3170064"/>
            <a:ext cx="793058" cy="9209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6268624" y="5462744"/>
            <a:ext cx="1072578" cy="1089404"/>
          </a:xfrm>
          <a:prstGeom prst="rect">
            <a:avLst/>
          </a:prstGeom>
          <a:noFill/>
          <a:ln w="28575">
            <a:solidFill>
              <a:srgbClr val="4401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1392825" y="4110499"/>
            <a:ext cx="3400358" cy="557204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Threshold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보다 낮은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p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값의 데이터를 추천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추천 패치 주변 패치들 동시 추천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  <p:cxnSp>
        <p:nvCxnSpPr>
          <p:cNvPr id="26" name="직선 화살표 연결선 25"/>
          <p:cNvCxnSpPr/>
          <p:nvPr/>
        </p:nvCxnSpPr>
        <p:spPr>
          <a:xfrm>
            <a:off x="3241570" y="4106037"/>
            <a:ext cx="3092056" cy="2476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7802736" y="6373650"/>
            <a:ext cx="1393101" cy="273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예시 이미지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3911333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3118294"/>
              </p:ext>
            </p:extLst>
          </p:nvPr>
        </p:nvGraphicFramePr>
        <p:xfrm>
          <a:off x="232814" y="487201"/>
          <a:ext cx="8084090" cy="31841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범위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항목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내용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기간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/>
                        <a:t>추천 파트</a:t>
                      </a:r>
                      <a:endParaRPr lang="ko-KR" altLang="en-US" sz="11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DB </a:t>
                      </a:r>
                      <a:r>
                        <a:rPr lang="ko-KR" altLang="en-US" sz="1100" dirty="0" smtClean="0"/>
                        <a:t>확인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WSI </a:t>
                      </a:r>
                      <a:r>
                        <a:rPr lang="ko-KR" altLang="en-US" sz="1100" dirty="0" smtClean="0"/>
                        <a:t>분류기 수정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11/7~15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</a:t>
                      </a:r>
                      <a:r>
                        <a:rPr lang="ko-KR" altLang="en-US" sz="1100" dirty="0" smtClean="0"/>
                        <a:t>추천 모듈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11/15~25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1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차 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generator </a:t>
                      </a:r>
                      <a:r>
                        <a:rPr lang="ko-KR" altLang="en-US" sz="1100" dirty="0" smtClean="0"/>
                        <a:t>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11/24~12/2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추천 파트 모듈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</a:t>
            </a:r>
            <a:r>
              <a:rPr lang="ko-KR" altLang="en-US" sz="1200" dirty="0" err="1">
                <a:solidFill>
                  <a:srgbClr val="1D1C1D"/>
                </a:solidFill>
                <a:latin typeface="NotoSansKR"/>
              </a:rPr>
              <a:t>수준일때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 테스트 </a:t>
            </a:r>
            <a:r>
              <a:rPr lang="ko-KR" altLang="en-US" sz="1200" dirty="0" smtClean="0">
                <a:solidFill>
                  <a:srgbClr val="1D1C1D"/>
                </a:solidFill>
                <a:latin typeface="NotoSansKR"/>
              </a:rPr>
              <a:t>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r>
              <a:rPr lang="ko-KR" altLang="en-US" sz="1200" dirty="0"/>
              <a:t/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001"/>
              </p:ext>
            </p:extLst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12/9 ~ 1216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12/19 ~ 12/23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12/23 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94647"/>
              </p:ext>
            </p:extLst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217669" y="2439930"/>
            <a:ext cx="7099235" cy="42274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72641" y="610515"/>
            <a:ext cx="85018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: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–UI-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Orcale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의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interaction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을 고려 및 가정하여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작성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협의 필요 사항 논의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X_scale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Y_scale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삭제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(UI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코드 상에서 입력이 어려움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기타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학습 여부를 구분 </a:t>
            </a:r>
            <a:r>
              <a:rPr lang="ko-KR" alt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할수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있는 코드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좀 더 쉽게 재 작성 요청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미팅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149820" y="1983323"/>
            <a:ext cx="50495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(</a:t>
            </a:r>
            <a:r>
              <a:rPr lang="ko-KR" altLang="en-US" dirty="0" err="1" smtClean="0"/>
              <a:t>비추천</a:t>
            </a:r>
            <a:r>
              <a:rPr lang="en-US" altLang="ko-KR" dirty="0" smtClean="0"/>
              <a:t>)</a:t>
            </a:r>
            <a:r>
              <a:rPr lang="ko-KR" altLang="en-US" dirty="0" smtClean="0"/>
              <a:t> 패치를 </a:t>
            </a:r>
            <a:r>
              <a:rPr lang="en-US" altLang="ko-KR" dirty="0" smtClean="0"/>
              <a:t>1</a:t>
            </a:r>
            <a:r>
              <a:rPr lang="ko-KR" altLang="en-US" dirty="0" smtClean="0"/>
              <a:t>개만 </a:t>
            </a:r>
            <a:r>
              <a:rPr lang="en-US" altLang="ko-KR" dirty="0" smtClean="0"/>
              <a:t>(*</a:t>
            </a:r>
            <a:r>
              <a:rPr lang="ko-KR" altLang="en-US" dirty="0" smtClean="0"/>
              <a:t>고려하지 않는다</a:t>
            </a:r>
            <a:r>
              <a:rPr lang="en-US" altLang="ko-KR" dirty="0" smtClean="0"/>
              <a:t>.)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 smtClean="0"/>
              <a:t>슬라이드 정보를 우선적 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smtClean="0"/>
              <a:t>(</a:t>
            </a:r>
            <a:r>
              <a:rPr lang="ko-KR" altLang="en-US" dirty="0" smtClean="0"/>
              <a:t>효율성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어쩔수</a:t>
            </a:r>
            <a:r>
              <a:rPr lang="ko-KR" altLang="en-US" dirty="0" smtClean="0"/>
              <a:t> 없이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 smtClean="0"/>
              <a:t>슬라이드를 강제적으로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대상 리스트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패치 선택은 슬라이드를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리스트에 넣은 경우에만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 smtClean="0"/>
              <a:t>슬라이드 학습 여부를 </a:t>
            </a:r>
            <a:r>
              <a:rPr lang="ko-KR" altLang="en-US" dirty="0" err="1" smtClean="0"/>
              <a:t>구분할수</a:t>
            </a:r>
            <a:r>
              <a:rPr lang="ko-KR" altLang="en-US" dirty="0" smtClean="0"/>
              <a:t> 있는 코드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smtClean="0"/>
              <a:t>UI post:  </a:t>
            </a:r>
            <a:r>
              <a:rPr lang="ko-KR" altLang="en-US" dirty="0" smtClean="0"/>
              <a:t>슬라이드</a:t>
            </a:r>
            <a:r>
              <a:rPr lang="en-US" altLang="ko-KR" dirty="0" smtClean="0"/>
              <a:t>/</a:t>
            </a:r>
            <a:r>
              <a:rPr lang="ko-KR" altLang="en-US" dirty="0" smtClean="0"/>
              <a:t>패치 구분해서 학습</a:t>
            </a:r>
            <a:endParaRPr lang="en-US" altLang="ko-KR" dirty="0" smtClean="0"/>
          </a:p>
        </p:txBody>
      </p:sp>
      <p:sp>
        <p:nvSpPr>
          <p:cNvPr id="33" name="TextBox 32"/>
          <p:cNvSpPr txBox="1"/>
          <p:nvPr/>
        </p:nvSpPr>
        <p:spPr>
          <a:xfrm>
            <a:off x="-2113403" y="1818321"/>
            <a:ext cx="68948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추천하지 않은 것을 학습하는데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추천에 반영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r>
              <a:rPr lang="ko-KR" altLang="en-US" sz="1200" dirty="0" smtClean="0"/>
              <a:t>슬라이드 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r>
              <a:rPr lang="ko-KR" altLang="en-US" sz="1200" dirty="0" err="1" smtClean="0"/>
              <a:t>재학습</a:t>
            </a:r>
            <a:r>
              <a:rPr lang="ko-KR" altLang="en-US" sz="1200" dirty="0" smtClean="0"/>
              <a:t> 리스트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 smtClean="0"/>
              <a:t>- </a:t>
            </a:r>
            <a:r>
              <a:rPr lang="ko-KR" altLang="en-US" sz="1200" dirty="0" smtClean="0"/>
              <a:t>추천</a:t>
            </a:r>
            <a:r>
              <a:rPr lang="en-US" altLang="ko-KR" sz="1200" dirty="0" smtClean="0"/>
              <a:t>, (</a:t>
            </a:r>
            <a:r>
              <a:rPr lang="ko-KR" altLang="en-US" sz="1200" dirty="0" smtClean="0"/>
              <a:t>아직 </a:t>
            </a:r>
            <a:r>
              <a:rPr lang="ko-KR" altLang="en-US" sz="1200" dirty="0" err="1" smtClean="0"/>
              <a:t>미선택</a:t>
            </a:r>
            <a:r>
              <a:rPr lang="en-US" altLang="ko-KR" sz="1200" dirty="0" smtClean="0"/>
              <a:t>)</a:t>
            </a:r>
            <a:endParaRPr lang="en-US" altLang="ko-KR" sz="1200" dirty="0"/>
          </a:p>
          <a:p>
            <a:endParaRPr lang="en-US" altLang="ko-KR" sz="1200" dirty="0" smtClean="0"/>
          </a:p>
          <a:p>
            <a:r>
              <a:rPr lang="ko-KR" altLang="en-US" sz="1200" dirty="0" err="1" smtClean="0"/>
              <a:t>재학습</a:t>
            </a:r>
            <a:r>
              <a:rPr lang="ko-KR" altLang="en-US" sz="1200" dirty="0" smtClean="0"/>
              <a:t> 대기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dirty="0" smtClean="0"/>
              <a:t>- </a:t>
            </a:r>
            <a:r>
              <a:rPr lang="ko-KR" altLang="en-US" sz="1200" dirty="0" err="1" smtClean="0"/>
              <a:t>비추천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전문의 선택</a:t>
            </a:r>
            <a:endParaRPr lang="en-US" altLang="ko-KR" sz="1200" dirty="0" smtClean="0"/>
          </a:p>
          <a:p>
            <a:pPr marL="171450" indent="-171450">
              <a:buFontTx/>
              <a:buChar char="-"/>
            </a:pPr>
            <a:r>
              <a:rPr lang="ko-KR" altLang="en-US" sz="1200" dirty="0" smtClean="0"/>
              <a:t>추천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 전문의 선택</a:t>
            </a:r>
            <a:endParaRPr lang="en-US" altLang="ko-KR" sz="1200" dirty="0" smtClean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r>
              <a:rPr lang="ko-KR" altLang="en-US" sz="1200" dirty="0" smtClean="0"/>
              <a:t>학습이 완료 </a:t>
            </a:r>
            <a:r>
              <a:rPr lang="en-US" altLang="ko-KR" sz="1200" dirty="0" smtClean="0"/>
              <a:t>(UI</a:t>
            </a:r>
            <a:r>
              <a:rPr lang="ko-KR" altLang="en-US" sz="1200" dirty="0" smtClean="0"/>
              <a:t>에 보이지 않음</a:t>
            </a:r>
            <a:r>
              <a:rPr lang="en-US" altLang="ko-KR" sz="1200" dirty="0" smtClean="0"/>
              <a:t>)</a:t>
            </a:r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-  </a:t>
            </a:r>
            <a:r>
              <a:rPr lang="ko-KR" altLang="en-US" sz="1200" dirty="0" smtClean="0"/>
              <a:t>학습 처리 완료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패치</a:t>
            </a:r>
            <a:endParaRPr lang="en-US" altLang="ko-KR" sz="1200" dirty="0" smtClean="0"/>
          </a:p>
          <a:p>
            <a:pPr marL="171450" indent="-171450">
              <a:buFontTx/>
              <a:buChar char="-"/>
            </a:pPr>
            <a:r>
              <a:rPr lang="ko-KR" altLang="en-US" sz="1200" dirty="0" smtClean="0"/>
              <a:t>슬라이드에 종속 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슬라이드 학습 </a:t>
            </a:r>
            <a:r>
              <a:rPr lang="en-US" altLang="ko-KR" sz="1200" dirty="0" smtClean="0"/>
              <a:t>X, </a:t>
            </a:r>
            <a:r>
              <a:rPr lang="ko-KR" altLang="en-US" sz="1200" dirty="0" smtClean="0"/>
              <a:t>정보는 띄워 </a:t>
            </a:r>
            <a:r>
              <a:rPr lang="ko-KR" altLang="en-US" sz="1200" dirty="0" err="1" smtClean="0"/>
              <a:t>줄것</a:t>
            </a:r>
            <a:r>
              <a:rPr lang="en-US" altLang="ko-KR" sz="1200" dirty="0" smtClean="0"/>
              <a:t>_</a:t>
            </a:r>
            <a:r>
              <a:rPr lang="ko-KR" altLang="en-US" sz="1200" dirty="0" err="1" smtClean="0"/>
              <a:t>재학습</a:t>
            </a:r>
            <a:r>
              <a:rPr lang="ko-KR" altLang="en-US" sz="1200" dirty="0" smtClean="0"/>
              <a:t> 대기 </a:t>
            </a:r>
            <a:r>
              <a:rPr lang="en-US" altLang="ko-KR" sz="1200" dirty="0" smtClean="0"/>
              <a:t>list)</a:t>
            </a:r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endParaRPr lang="en-US" altLang="ko-KR" sz="1200" dirty="0" smtClean="0"/>
          </a:p>
          <a:p>
            <a:r>
              <a:rPr lang="en-US" altLang="ko-KR" sz="1200" dirty="0" smtClean="0"/>
              <a:t>*</a:t>
            </a:r>
            <a:endParaRPr lang="en-US" altLang="ko-KR" sz="1200" dirty="0"/>
          </a:p>
          <a:p>
            <a:r>
              <a:rPr lang="en-US" altLang="ko-KR" sz="1200" dirty="0"/>
              <a:t>*</a:t>
            </a:r>
            <a:r>
              <a:rPr lang="ko-KR" altLang="en-US" sz="1200" dirty="0"/>
              <a:t>추천 패턴을 </a:t>
            </a:r>
            <a:r>
              <a:rPr lang="ko-KR" altLang="en-US" sz="1200" dirty="0" smtClean="0"/>
              <a:t>학습 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고민이 필요함</a:t>
            </a:r>
            <a:r>
              <a:rPr lang="en-US" altLang="ko-KR" sz="1200" dirty="0" smtClean="0"/>
              <a:t>)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4101470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– </a:t>
            </a:r>
            <a:r>
              <a:rPr lang="en-US" sz="2000" noProof="0" dirty="0" smtClean="0">
                <a:sym typeface="Calibri"/>
              </a:rPr>
              <a:t>UI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8935"/>
            <a:ext cx="9165465" cy="46988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604002" y="941970"/>
            <a:ext cx="935833" cy="3170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/>
          <p:nvPr/>
        </p:nvCxnSpPr>
        <p:spPr>
          <a:xfrm flipH="1">
            <a:off x="2485881" y="1259023"/>
            <a:ext cx="1461202" cy="62951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>
            <a:off x="2279108" y="2251538"/>
            <a:ext cx="13784" cy="1185503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H="1" flipV="1">
            <a:off x="6534054" y="4159058"/>
            <a:ext cx="620323" cy="21045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/>
          <p:cNvSpPr/>
          <p:nvPr/>
        </p:nvSpPr>
        <p:spPr>
          <a:xfrm>
            <a:off x="-774254" y="5957857"/>
            <a:ext cx="556221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추천 이외에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학습을 원하는 경우에 대한 고려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-1766291" y="3095535"/>
            <a:ext cx="69981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비추천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err="1" smtClean="0"/>
              <a:t>Ui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incert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module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err="1" smtClean="0"/>
              <a:t>Copy_path</a:t>
            </a:r>
            <a:r>
              <a:rPr lang="en-US" altLang="ko-KR" dirty="0" smtClean="0"/>
              <a:t> =&gt; </a:t>
            </a:r>
            <a:r>
              <a:rPr lang="ko-KR" altLang="en-US" dirty="0" smtClean="0"/>
              <a:t>없는 경우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비추천인지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smtClean="0"/>
              <a:t>Slide</a:t>
            </a:r>
            <a:r>
              <a:rPr lang="ko-KR" altLang="en-US" dirty="0" smtClean="0"/>
              <a:t>를 실제 복사 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endParaRPr lang="en-US" altLang="ko-KR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smtClean="0"/>
              <a:t>1) </a:t>
            </a:r>
            <a:r>
              <a:rPr lang="ko-KR" altLang="en-US" dirty="0" smtClean="0"/>
              <a:t>슬라이드만 </a:t>
            </a:r>
            <a:r>
              <a:rPr lang="en-US" altLang="ko-KR" dirty="0" smtClean="0"/>
              <a:t>(WSI </a:t>
            </a:r>
            <a:r>
              <a:rPr lang="ko-KR" altLang="en-US" dirty="0" smtClean="0"/>
              <a:t>분류기 용</a:t>
            </a:r>
            <a:r>
              <a:rPr lang="en-US" altLang="ko-KR" dirty="0" smtClean="0"/>
              <a:t>)</a:t>
            </a:r>
            <a:br>
              <a:rPr lang="en-US" altLang="ko-KR" dirty="0" smtClean="0"/>
            </a:br>
            <a:r>
              <a:rPr lang="en-US" altLang="ko-KR" dirty="0" smtClean="0"/>
              <a:t>=&gt; 2) </a:t>
            </a:r>
            <a:r>
              <a:rPr lang="ko-KR" altLang="en-US" dirty="0" smtClean="0"/>
              <a:t>학습 필요한 패치만 따로 실제로 생성 </a:t>
            </a:r>
            <a:r>
              <a:rPr lang="en-US" altLang="ko-KR" dirty="0" smtClean="0"/>
              <a:t>(</a:t>
            </a:r>
            <a:r>
              <a:rPr lang="ko-KR" altLang="en-US" dirty="0" smtClean="0"/>
              <a:t>패치 분류기 용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0261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912"/>
            <a:ext cx="9145692" cy="470985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-668570" y="5031715"/>
            <a:ext cx="680745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추천된 패치에 대한 가시성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색상 변경 의견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추천된 패치와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결과에 대한 명확한 구분이 가도록 변경 의견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Drag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multi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이외에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학습을 원하는 경우에 대한 고려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2036443" y="2191339"/>
            <a:ext cx="50495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(</a:t>
            </a:r>
            <a:r>
              <a:rPr lang="ko-KR" altLang="en-US" dirty="0" err="1" smtClean="0"/>
              <a:t>비추천</a:t>
            </a:r>
            <a:r>
              <a:rPr lang="en-US" altLang="ko-KR" dirty="0" smtClean="0"/>
              <a:t>)</a:t>
            </a:r>
            <a:r>
              <a:rPr lang="ko-KR" altLang="en-US" dirty="0" smtClean="0"/>
              <a:t> 패치를 </a:t>
            </a:r>
            <a:r>
              <a:rPr lang="en-US" altLang="ko-KR" dirty="0" smtClean="0"/>
              <a:t>1</a:t>
            </a:r>
            <a:r>
              <a:rPr lang="ko-KR" altLang="en-US" dirty="0" smtClean="0"/>
              <a:t>개만 </a:t>
            </a:r>
            <a:r>
              <a:rPr lang="en-US" altLang="ko-KR" dirty="0" smtClean="0"/>
              <a:t>(*</a:t>
            </a:r>
            <a:r>
              <a:rPr lang="ko-KR" altLang="en-US" dirty="0" smtClean="0"/>
              <a:t>고려하지 않는다</a:t>
            </a:r>
            <a:r>
              <a:rPr lang="en-US" altLang="ko-KR" dirty="0" smtClean="0"/>
              <a:t>.)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 smtClean="0"/>
              <a:t>슬라이드 정보를 우선적 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smtClean="0"/>
              <a:t>(</a:t>
            </a:r>
            <a:r>
              <a:rPr lang="ko-KR" altLang="en-US" dirty="0" smtClean="0"/>
              <a:t>효율성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어쩔수</a:t>
            </a:r>
            <a:r>
              <a:rPr lang="ko-KR" altLang="en-US" dirty="0" smtClean="0"/>
              <a:t> 없이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 smtClean="0"/>
              <a:t>슬라이드를 강제적으로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대상 리스트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패치 선택은 슬라이드를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리스트에 넣은 경우에만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 smtClean="0"/>
              <a:t>슬라이드 학습 여부를 </a:t>
            </a:r>
            <a:r>
              <a:rPr lang="ko-KR" altLang="en-US" dirty="0" err="1" smtClean="0"/>
              <a:t>구분할수</a:t>
            </a:r>
            <a:r>
              <a:rPr lang="ko-KR" altLang="en-US" dirty="0" smtClean="0"/>
              <a:t> 있는 코드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smtClean="0"/>
              <a:t>UI post:  </a:t>
            </a:r>
            <a:r>
              <a:rPr lang="ko-KR" altLang="en-US" dirty="0" smtClean="0"/>
              <a:t>슬라이드</a:t>
            </a:r>
            <a:r>
              <a:rPr lang="en-US" altLang="ko-KR" dirty="0" smtClean="0"/>
              <a:t>/</a:t>
            </a:r>
            <a:r>
              <a:rPr lang="ko-KR" altLang="en-US" dirty="0" smtClean="0"/>
              <a:t>패치 구분해서 학습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904181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7812" y="1146605"/>
            <a:ext cx="68948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추천하지 않은 것을 학습하는데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추천에 반영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r>
              <a:rPr lang="ko-KR" altLang="en-US" sz="1200" dirty="0" smtClean="0"/>
              <a:t>슬라이드 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r>
              <a:rPr lang="ko-KR" altLang="en-US" sz="1200" dirty="0" err="1" smtClean="0"/>
              <a:t>재학습</a:t>
            </a:r>
            <a:r>
              <a:rPr lang="ko-KR" altLang="en-US" sz="1200" dirty="0" smtClean="0"/>
              <a:t> 리스트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 smtClean="0"/>
              <a:t>- </a:t>
            </a:r>
            <a:r>
              <a:rPr lang="ko-KR" altLang="en-US" sz="1200" dirty="0" smtClean="0"/>
              <a:t>추천</a:t>
            </a:r>
            <a:r>
              <a:rPr lang="en-US" altLang="ko-KR" sz="1200" dirty="0" smtClean="0"/>
              <a:t>, (</a:t>
            </a:r>
            <a:r>
              <a:rPr lang="ko-KR" altLang="en-US" sz="1200" dirty="0" smtClean="0"/>
              <a:t>아직 </a:t>
            </a:r>
            <a:r>
              <a:rPr lang="ko-KR" altLang="en-US" sz="1200" dirty="0" err="1" smtClean="0"/>
              <a:t>미선택</a:t>
            </a:r>
            <a:r>
              <a:rPr lang="en-US" altLang="ko-KR" sz="1200" dirty="0" smtClean="0"/>
              <a:t>)</a:t>
            </a:r>
            <a:endParaRPr lang="en-US" altLang="ko-KR" sz="1200" dirty="0"/>
          </a:p>
          <a:p>
            <a:endParaRPr lang="en-US" altLang="ko-KR" sz="1200" dirty="0" smtClean="0"/>
          </a:p>
          <a:p>
            <a:r>
              <a:rPr lang="ko-KR" altLang="en-US" sz="1200" dirty="0" err="1" smtClean="0"/>
              <a:t>재학습</a:t>
            </a:r>
            <a:r>
              <a:rPr lang="ko-KR" altLang="en-US" sz="1200" dirty="0" smtClean="0"/>
              <a:t> 대기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dirty="0" smtClean="0"/>
              <a:t>- </a:t>
            </a:r>
            <a:r>
              <a:rPr lang="ko-KR" altLang="en-US" sz="1200" dirty="0" err="1" smtClean="0"/>
              <a:t>비추천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전문의 선택</a:t>
            </a:r>
            <a:endParaRPr lang="en-US" altLang="ko-KR" sz="1200" dirty="0" smtClean="0"/>
          </a:p>
          <a:p>
            <a:pPr marL="171450" indent="-171450">
              <a:buFontTx/>
              <a:buChar char="-"/>
            </a:pPr>
            <a:r>
              <a:rPr lang="ko-KR" altLang="en-US" sz="1200" dirty="0" smtClean="0"/>
              <a:t>추천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 전문의 선택</a:t>
            </a:r>
            <a:endParaRPr lang="en-US" altLang="ko-KR" sz="1200" dirty="0" smtClean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r>
              <a:rPr lang="ko-KR" altLang="en-US" sz="1200" dirty="0" smtClean="0"/>
              <a:t>학습이 완료 </a:t>
            </a:r>
            <a:r>
              <a:rPr lang="en-US" altLang="ko-KR" sz="1200" dirty="0" smtClean="0"/>
              <a:t>(UI</a:t>
            </a:r>
            <a:r>
              <a:rPr lang="ko-KR" altLang="en-US" sz="1200" dirty="0" smtClean="0"/>
              <a:t>에 보이지 않음</a:t>
            </a:r>
            <a:r>
              <a:rPr lang="en-US" altLang="ko-KR" sz="1200" dirty="0" smtClean="0"/>
              <a:t>)</a:t>
            </a:r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-  </a:t>
            </a:r>
            <a:r>
              <a:rPr lang="ko-KR" altLang="en-US" sz="1200" dirty="0" smtClean="0"/>
              <a:t>학습 처리 완료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패치</a:t>
            </a:r>
            <a:endParaRPr lang="en-US" altLang="ko-KR" sz="1200" dirty="0" smtClean="0"/>
          </a:p>
          <a:p>
            <a:pPr marL="171450" indent="-171450">
              <a:buFontTx/>
              <a:buChar char="-"/>
            </a:pPr>
            <a:r>
              <a:rPr lang="ko-KR" altLang="en-US" sz="1200" dirty="0" smtClean="0"/>
              <a:t>슬라이드에 종속 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슬라이드 학습 </a:t>
            </a:r>
            <a:r>
              <a:rPr lang="en-US" altLang="ko-KR" sz="1200" dirty="0" smtClean="0"/>
              <a:t>X, </a:t>
            </a:r>
            <a:r>
              <a:rPr lang="ko-KR" altLang="en-US" sz="1200" dirty="0" smtClean="0"/>
              <a:t>정보는 띄워 </a:t>
            </a:r>
            <a:r>
              <a:rPr lang="ko-KR" altLang="en-US" sz="1200" dirty="0" err="1" smtClean="0"/>
              <a:t>줄것</a:t>
            </a:r>
            <a:r>
              <a:rPr lang="en-US" altLang="ko-KR" sz="1200" dirty="0" smtClean="0"/>
              <a:t>_</a:t>
            </a:r>
            <a:r>
              <a:rPr lang="ko-KR" altLang="en-US" sz="1200" dirty="0" err="1" smtClean="0"/>
              <a:t>재학습</a:t>
            </a:r>
            <a:r>
              <a:rPr lang="ko-KR" altLang="en-US" sz="1200" dirty="0" smtClean="0"/>
              <a:t> 대기 </a:t>
            </a:r>
            <a:r>
              <a:rPr lang="en-US" altLang="ko-KR" sz="1200" dirty="0" smtClean="0"/>
              <a:t>list)</a:t>
            </a:r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endParaRPr lang="en-US" altLang="ko-KR" sz="1200" dirty="0" smtClean="0"/>
          </a:p>
          <a:p>
            <a:r>
              <a:rPr lang="en-US" altLang="ko-KR" sz="1200" dirty="0" smtClean="0"/>
              <a:t>*</a:t>
            </a:r>
            <a:endParaRPr lang="en-US" altLang="ko-KR" sz="1200" dirty="0"/>
          </a:p>
          <a:p>
            <a:r>
              <a:rPr lang="en-US" altLang="ko-KR" sz="1200" dirty="0"/>
              <a:t>*</a:t>
            </a:r>
            <a:r>
              <a:rPr lang="ko-KR" altLang="en-US" sz="1200" dirty="0"/>
              <a:t>추천 패턴을 </a:t>
            </a:r>
            <a:r>
              <a:rPr lang="ko-KR" altLang="en-US" sz="1200" dirty="0" smtClean="0"/>
              <a:t>학습 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고민이 필요함</a:t>
            </a:r>
            <a:r>
              <a:rPr lang="en-US" altLang="ko-KR" sz="1200" dirty="0" smtClean="0"/>
              <a:t>)</a:t>
            </a:r>
            <a:endParaRPr lang="en-US" altLang="ko-KR" sz="12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490" y="800100"/>
            <a:ext cx="10624503" cy="54468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82344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– </a:t>
            </a:r>
            <a:r>
              <a:rPr lang="en-US" sz="2000" noProof="0" dirty="0" smtClean="0">
                <a:sym typeface="Calibri"/>
              </a:rPr>
              <a:t>Patch </a:t>
            </a:r>
            <a:r>
              <a:rPr lang="ko-KR" altLang="en-US" sz="2000" noProof="0" dirty="0" smtClean="0">
                <a:sym typeface="Calibri"/>
              </a:rPr>
              <a:t>추천 모듈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70853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75003</TotalTime>
  <Words>964</Words>
  <Application>Microsoft Office PowerPoint</Application>
  <PresentationFormat>화면 슬라이드 쇼(4:3)</PresentationFormat>
  <Paragraphs>236</Paragraphs>
  <Slides>11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Cordia New</vt:lpstr>
      <vt:lpstr>NotoSansKR</vt:lpstr>
      <vt:lpstr>맑은 고딕</vt:lpstr>
      <vt:lpstr>Arial</vt:lpstr>
      <vt:lpstr>Calibri</vt:lpstr>
      <vt:lpstr>Calibri Light</vt:lpstr>
      <vt:lpstr>Symbol</vt:lpstr>
      <vt:lpstr>Times New Roman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1160</cp:revision>
  <dcterms:created xsi:type="dcterms:W3CDTF">2021-03-24T07:36:17Z</dcterms:created>
  <dcterms:modified xsi:type="dcterms:W3CDTF">2022-11-21T05:20:32Z</dcterms:modified>
</cp:coreProperties>
</file>